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81"/>
  </p:normalViewPr>
  <p:slideViewPr>
    <p:cSldViewPr snapToGrid="0">
      <p:cViewPr varScale="1">
        <p:scale>
          <a:sx n="85" d="100"/>
          <a:sy n="85" d="100"/>
        </p:scale>
        <p:origin x="19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EFB3-D219-CBA3-89F2-E3E6E99F1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13BF9-90FA-F436-B4EF-F952E761D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33CF7-A949-D44E-B862-5F34EF82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BA5C1-3F19-EDF7-786A-FED0BB9C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7C88-51E6-0FB6-F658-2ADED972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48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C48C-2336-6B62-9A3E-2F0560F9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9EDEE-29D1-BF89-4E23-734593F75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30193-CC7E-A036-96FE-C9200ED0C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7DCF1-B3E8-50D8-989F-799FAB959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383B-0594-AF52-7EC8-4B4E09C63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79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E92C1D-0A6D-03CF-705D-7DB2F911A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E493E-9CA2-E27B-22C2-0C03E8E33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81ED4-DCA3-FFA9-4C30-FCC4BB5B7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BC741-A86E-9DA2-1CAF-E2268001C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DB825-231F-A1CA-435A-31A73188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4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B8E7-0A41-F5EE-DFC1-581CAA76C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06D0-C22E-8939-879E-A36AFAC35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40C7D-C6FA-93E2-9E31-2A2AB4C4F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2435-0FBB-014D-FCAF-7040A3826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29DA-8E88-283D-E0D9-D732F4C0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1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562A-D8AC-A75F-D4C5-54844716C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E3474-61A6-865B-C01E-BC16E044B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65ADB-EF04-C999-B9D8-8F012080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E434F-A180-70AD-9B9A-87440E05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1C4E9-A83C-DCE2-706C-B52CB511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7245-B998-D7C1-1B2C-FA2D3CBE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7FE57-06F7-6928-B93F-26AD6C7F3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2FB73-1786-54C5-8EF9-EFA4AC2DF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5F13A-68BC-BBA1-8E6A-82432D94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B77C4-F077-A6AB-6E23-60781ADD5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0B981-44D5-6C58-E7FA-38F7F623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8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9E95-EA12-0359-5A3E-EF6799AF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1E055-6EFE-042B-3011-B55062A90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90561-0EF9-65C9-DF14-C30D1C7E7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EB9BD5-095A-E297-5E3C-733E59E0D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1F0655-66E3-F630-680C-A661B10C0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5A356-B43E-A413-9BDE-059D129C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0AC506-29EC-8BE5-2A1E-4096CF925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FE0CB2-7EBC-5D92-6BEE-BC8195F7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01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37BC8-C757-57D4-791B-0504A5E0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DD566F-CDAB-549A-F584-38DA6D548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BCCFF-1498-54BB-10E4-F2D463ED1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19B5E-6507-0DFC-E245-9B9E4B91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17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B9751-B097-972A-0CDD-050A9D88C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ACF7F-2426-8039-FF9D-A7049DDCF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38613-188C-D083-E28E-5CDD8CC8A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47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4ECF-0C6E-6D4B-7F74-7BBDA9AF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14C6-2B3F-80D3-2210-0B8AFD1D3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61ED4-C20B-30B4-1BB3-C7FC656C2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B3BA5-D8D5-C85E-EF5A-D31C7868F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CB2E1-3A35-A8B6-414D-B1214865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34DDB-490C-82A7-A417-849AD732A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9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BA26F-BC69-E049-F514-2F842F06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F0CD7F-E0C9-9F5A-5F45-ACBF5D17BD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97953-7717-0755-95F8-40D1CA73D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80AE2-C825-EEA0-4174-219F96A9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6EFDA-6607-360C-CEF1-98C29EE6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ED433-BAD0-43DD-6728-48041C51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6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709F2-A315-CFBE-AB91-FE1DBBDD7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36065-FE3D-24A9-D6FB-5F854D358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8E05-A8F4-897E-B243-A6B60FD27B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B2D4E4-1940-B84D-8C30-3307A50E57C0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B4A5C-C2C3-B3E6-279F-90D7D043E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07F87-96AE-E0AE-0D2E-97BBDE9CE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53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2EEC-A41A-FFE0-73B5-9624E370D9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Optics Transmission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420F6-7AE3-0E11-E6FE-CDE79219BA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9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6441-C2C6-A878-2636-392D8DCB3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68" y="260194"/>
            <a:ext cx="10515600" cy="1325563"/>
          </a:xfrm>
        </p:spPr>
        <p:txBody>
          <a:bodyPr/>
          <a:lstStyle/>
          <a:p>
            <a:r>
              <a:rPr lang="en-US" dirty="0"/>
              <a:t>Importance of Exposure</a:t>
            </a:r>
          </a:p>
        </p:txBody>
      </p:sp>
      <p:pic>
        <p:nvPicPr>
          <p:cNvPr id="5" name="Picture 4" descr="A graph of a blue line&#10;&#10;AI-generated content may be incorrect.">
            <a:extLst>
              <a:ext uri="{FF2B5EF4-FFF2-40B4-BE49-F238E27FC236}">
                <a16:creationId xmlns:a16="http://schemas.microsoft.com/office/drawing/2014/main" id="{814B6C6D-E884-4C0F-DC0A-099854E23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4" y="1591184"/>
            <a:ext cx="6337300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943760-FD58-2815-7E76-ABBB5B5E59FE}"/>
              </a:ext>
            </a:extLst>
          </p:cNvPr>
          <p:cNvSpPr txBox="1"/>
          <p:nvPr/>
        </p:nvSpPr>
        <p:spPr>
          <a:xfrm>
            <a:off x="7116911" y="1526719"/>
            <a:ext cx="4676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Niko estimated the transmission through the rings to be 1.5% and 3%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99615-AD2A-9E37-74AB-FEAB457FA607}"/>
              </a:ext>
            </a:extLst>
          </p:cNvPr>
          <p:cNvSpPr txBox="1"/>
          <p:nvPr/>
        </p:nvSpPr>
        <p:spPr>
          <a:xfrm>
            <a:off x="7052050" y="3330316"/>
            <a:ext cx="4661530" cy="8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requires ~100x “dynamic range”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6165C-3C27-F09F-E379-F2296EC00C8F}"/>
              </a:ext>
            </a:extLst>
          </p:cNvPr>
          <p:cNvSpPr txBox="1"/>
          <p:nvPr/>
        </p:nvSpPr>
        <p:spPr>
          <a:xfrm>
            <a:off x="7076940" y="4757827"/>
            <a:ext cx="4477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Due to the paper structure*, given a single exposure time, there is only a range of ~3x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B0444-F9A5-13D4-D907-A5205E1D2C5D}"/>
              </a:ext>
            </a:extLst>
          </p:cNvPr>
          <p:cNvSpPr txBox="1"/>
          <p:nvPr/>
        </p:nvSpPr>
        <p:spPr>
          <a:xfrm>
            <a:off x="9242218" y="6488668"/>
            <a:ext cx="294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*and maybe something else</a:t>
            </a:r>
          </a:p>
        </p:txBody>
      </p:sp>
    </p:spTree>
    <p:extLst>
      <p:ext uri="{BB962C8B-B14F-4D97-AF65-F5344CB8AC3E}">
        <p14:creationId xmlns:p14="http://schemas.microsoft.com/office/powerpoint/2010/main" val="2816014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924D3-FFCE-ED2E-D266-60486980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Exposure Test</a:t>
            </a:r>
          </a:p>
        </p:txBody>
      </p:sp>
      <p:pic>
        <p:nvPicPr>
          <p:cNvPr id="5" name="Picture 4" descr="A graph of a graph showing a line&#10;&#10;AI-generated content may be incorrect.">
            <a:extLst>
              <a:ext uri="{FF2B5EF4-FFF2-40B4-BE49-F238E27FC236}">
                <a16:creationId xmlns:a16="http://schemas.microsoft.com/office/drawing/2014/main" id="{E9ECBB1B-ACC9-625D-6EF4-C956823BE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79" y="1828798"/>
            <a:ext cx="5779910" cy="41285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FF7F8F-856E-5365-78D0-D92EAA3CD1A0}"/>
                  </a:ext>
                </a:extLst>
              </p:cNvPr>
              <p:cNvSpPr txBox="1"/>
              <p:nvPr/>
            </p:nvSpPr>
            <p:spPr>
              <a:xfrm>
                <a:off x="6903320" y="4780977"/>
                <a:ext cx="44770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Also had to include power meter uncertainty for good fits (0.015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W + 0.7 %)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FF7F8F-856E-5365-78D0-D92EAA3CD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320" y="4780977"/>
                <a:ext cx="4477062" cy="1200329"/>
              </a:xfrm>
              <a:prstGeom prst="rect">
                <a:avLst/>
              </a:prstGeom>
              <a:blipFill>
                <a:blip r:embed="rId3"/>
                <a:stretch>
                  <a:fillRect l="-1695" t="-4211" r="-1977" b="-1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C2B7890-9CD0-B593-C40E-A0694CA255F2}"/>
              </a:ext>
            </a:extLst>
          </p:cNvPr>
          <p:cNvSpPr txBox="1"/>
          <p:nvPr/>
        </p:nvSpPr>
        <p:spPr>
          <a:xfrm>
            <a:off x="6928399" y="1229478"/>
            <a:ext cx="447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Tested Exposure Times from 1  sec to 3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7C2F2-D962-686A-8FE2-7A55B57808C8}"/>
              </a:ext>
            </a:extLst>
          </p:cNvPr>
          <p:cNvSpPr txBox="1"/>
          <p:nvPr/>
        </p:nvSpPr>
        <p:spPr>
          <a:xfrm>
            <a:off x="6941903" y="2678242"/>
            <a:ext cx="4477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Initial linear fits statistically failed, but carefully controlling the repositioning of the camera correct this.</a:t>
            </a:r>
          </a:p>
        </p:txBody>
      </p:sp>
    </p:spTree>
    <p:extLst>
      <p:ext uri="{BB962C8B-B14F-4D97-AF65-F5344CB8AC3E}">
        <p14:creationId xmlns:p14="http://schemas.microsoft.com/office/powerpoint/2010/main" val="392775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35E85-7514-0014-EF5D-24123C68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64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BFEFD-5024-C6EA-19F2-A01D6CFA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95" y="5472404"/>
            <a:ext cx="8536572" cy="1298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92EC08-0F6F-A347-A477-B5C5B827D76B}"/>
              </a:ext>
            </a:extLst>
          </p:cNvPr>
          <p:cNvSpPr txBox="1"/>
          <p:nvPr/>
        </p:nvSpPr>
        <p:spPr>
          <a:xfrm>
            <a:off x="6928399" y="1229478"/>
            <a:ext cx="447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Tested Exposure Times from 1  sec to 3 min</a:t>
            </a:r>
          </a:p>
        </p:txBody>
      </p:sp>
      <p:pic>
        <p:nvPicPr>
          <p:cNvPr id="10" name="Picture 9" descr="A graph with a red line&#10;&#10;AI-generated content may be incorrect.">
            <a:extLst>
              <a:ext uri="{FF2B5EF4-FFF2-40B4-BE49-F238E27FC236}">
                <a16:creationId xmlns:a16="http://schemas.microsoft.com/office/drawing/2014/main" id="{3F0EF128-5C3B-3A81-89E8-43360186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21" y="1094281"/>
            <a:ext cx="6023547" cy="43025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A918C1-50FC-2F14-561F-E682386350C2}"/>
              </a:ext>
            </a:extLst>
          </p:cNvPr>
          <p:cNvSpPr txBox="1"/>
          <p:nvPr/>
        </p:nvSpPr>
        <p:spPr>
          <a:xfrm>
            <a:off x="6930897" y="2536121"/>
            <a:ext cx="447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of them consistent to at least 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C70B60-970A-50A3-9E39-59FB7E8E2D92}"/>
              </a:ext>
            </a:extLst>
          </p:cNvPr>
          <p:cNvSpPr txBox="1"/>
          <p:nvPr/>
        </p:nvSpPr>
        <p:spPr>
          <a:xfrm>
            <a:off x="1142449" y="2307504"/>
            <a:ext cx="199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sec (last weeks data)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67F937-C089-FFFD-6695-2C97CDA20224}"/>
              </a:ext>
            </a:extLst>
          </p:cNvPr>
          <p:cNvSpPr txBox="1"/>
          <p:nvPr/>
        </p:nvSpPr>
        <p:spPr>
          <a:xfrm>
            <a:off x="1225402" y="3825717"/>
            <a:ext cx="92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1.5 sec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4721F0-4909-2C86-29FF-271314EF29CD}"/>
              </a:ext>
            </a:extLst>
          </p:cNvPr>
          <p:cNvSpPr txBox="1"/>
          <p:nvPr/>
        </p:nvSpPr>
        <p:spPr>
          <a:xfrm>
            <a:off x="3299200" y="4198036"/>
            <a:ext cx="92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sec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004F5C-BE38-7112-FD83-6B876CF92AA8}"/>
              </a:ext>
            </a:extLst>
          </p:cNvPr>
          <p:cNvSpPr txBox="1"/>
          <p:nvPr/>
        </p:nvSpPr>
        <p:spPr>
          <a:xfrm>
            <a:off x="4481747" y="4431459"/>
            <a:ext cx="92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180 sec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133A8A-474B-21EF-B74A-5C8D2F7EB695}"/>
              </a:ext>
            </a:extLst>
          </p:cNvPr>
          <p:cNvCxnSpPr/>
          <p:nvPr/>
        </p:nvCxnSpPr>
        <p:spPr>
          <a:xfrm flipH="1" flipV="1">
            <a:off x="1365813" y="1689904"/>
            <a:ext cx="659757" cy="590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712059-3BC6-4ECF-9BB2-EDD330F3C075}"/>
              </a:ext>
            </a:extLst>
          </p:cNvPr>
          <p:cNvCxnSpPr>
            <a:cxnSpLocks/>
          </p:cNvCxnSpPr>
          <p:nvPr/>
        </p:nvCxnSpPr>
        <p:spPr>
          <a:xfrm>
            <a:off x="2027500" y="4041494"/>
            <a:ext cx="692551" cy="125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FA5351-823F-6341-8EB5-50F9669D39BC}"/>
              </a:ext>
            </a:extLst>
          </p:cNvPr>
          <p:cNvCxnSpPr>
            <a:cxnSpLocks/>
          </p:cNvCxnSpPr>
          <p:nvPr/>
        </p:nvCxnSpPr>
        <p:spPr>
          <a:xfrm flipV="1">
            <a:off x="3788781" y="3900668"/>
            <a:ext cx="459128" cy="316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DF3260-0AE6-3091-DC08-861403A63883}"/>
              </a:ext>
            </a:extLst>
          </p:cNvPr>
          <p:cNvCxnSpPr>
            <a:cxnSpLocks/>
          </p:cNvCxnSpPr>
          <p:nvPr/>
        </p:nvCxnSpPr>
        <p:spPr>
          <a:xfrm>
            <a:off x="5249120" y="4554637"/>
            <a:ext cx="5497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CEBF2A7-AFAE-367C-E491-DA2433BC66BC}"/>
              </a:ext>
            </a:extLst>
          </p:cNvPr>
          <p:cNvSpPr txBox="1"/>
          <p:nvPr/>
        </p:nvSpPr>
        <p:spPr>
          <a:xfrm>
            <a:off x="6955976" y="3834414"/>
            <a:ext cx="4477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data set with better controlled positioning gave ~0.5% consistency</a:t>
            </a:r>
          </a:p>
        </p:txBody>
      </p:sp>
    </p:spTree>
    <p:extLst>
      <p:ext uri="{BB962C8B-B14F-4D97-AF65-F5344CB8AC3E}">
        <p14:creationId xmlns:p14="http://schemas.microsoft.com/office/powerpoint/2010/main" val="1427412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1060E-8906-0EB8-675A-98952800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B6DA4-377A-7442-65E5-78B80D3698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8540" y="1841943"/>
                <a:ext cx="10134299" cy="2595146"/>
              </a:xfrm>
            </p:spPr>
            <p:txBody>
              <a:bodyPr>
                <a:noAutofit/>
              </a:bodyPr>
              <a:lstStyle/>
              <a:p>
                <a:r>
                  <a:rPr lang="en-US" sz="4000" dirty="0"/>
                  <a:t>Power response and Exposure times are linear to at least ~1% over a wide span (0.5 to 100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4000" dirty="0"/>
                  <a:t>W and 1.5 to 180 sec) for a fixed region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B6DA4-377A-7442-65E5-78B80D3698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8540" y="1841943"/>
                <a:ext cx="10134299" cy="2595146"/>
              </a:xfrm>
              <a:blipFill>
                <a:blip r:embed="rId2"/>
                <a:stretch>
                  <a:fillRect l="-2003" t="-6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BC607C-D81C-E8E8-C5C3-7799BE272E78}"/>
              </a:ext>
            </a:extLst>
          </p:cNvPr>
          <p:cNvSpPr txBox="1">
            <a:spLocks/>
          </p:cNvSpPr>
          <p:nvPr/>
        </p:nvSpPr>
        <p:spPr>
          <a:xfrm>
            <a:off x="791286" y="4538498"/>
            <a:ext cx="7325810" cy="1137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How do different regions compare?</a:t>
            </a:r>
          </a:p>
        </p:txBody>
      </p:sp>
    </p:spTree>
    <p:extLst>
      <p:ext uri="{BB962C8B-B14F-4D97-AF65-F5344CB8AC3E}">
        <p14:creationId xmlns:p14="http://schemas.microsoft.com/office/powerpoint/2010/main" val="41417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4771-238C-AAB5-58D2-33B37B75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Test</a:t>
            </a:r>
          </a:p>
        </p:txBody>
      </p:sp>
      <p:pic>
        <p:nvPicPr>
          <p:cNvPr id="5" name="Content Placeholder 4" descr="A machine with a metal rod&#10;&#10;AI-generated content may be incorrect.">
            <a:extLst>
              <a:ext uri="{FF2B5EF4-FFF2-40B4-BE49-F238E27FC236}">
                <a16:creationId xmlns:a16="http://schemas.microsoft.com/office/drawing/2014/main" id="{B5316FA8-8828-DA2B-1983-FDE973F63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4480" y="2488367"/>
            <a:ext cx="4896786" cy="3672590"/>
          </a:xfrm>
        </p:spPr>
      </p:pic>
      <p:pic>
        <p:nvPicPr>
          <p:cNvPr id="11" name="Picture 10" descr="A machine on a table&#10;&#10;AI-generated content may be incorrect.">
            <a:extLst>
              <a:ext uri="{FF2B5EF4-FFF2-40B4-BE49-F238E27FC236}">
                <a16:creationId xmlns:a16="http://schemas.microsoft.com/office/drawing/2014/main" id="{853B332C-2A37-0C15-6932-7D0C08C1B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8" y="2413417"/>
            <a:ext cx="4894288" cy="36707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64F4DD-403A-0060-730B-D75F0EE8CF27}"/>
              </a:ext>
            </a:extLst>
          </p:cNvPr>
          <p:cNvCxnSpPr/>
          <p:nvPr/>
        </p:nvCxnSpPr>
        <p:spPr>
          <a:xfrm>
            <a:off x="5533458" y="3941844"/>
            <a:ext cx="1214203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725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1E93D-9F02-B29F-3537-7A4A3ADF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 Center Blur</a:t>
            </a:r>
          </a:p>
        </p:txBody>
      </p:sp>
      <p:pic>
        <p:nvPicPr>
          <p:cNvPr id="5" name="Picture 4" descr="A close-up of a circle&#10;&#10;AI-generated content may be incorrect.">
            <a:extLst>
              <a:ext uri="{FF2B5EF4-FFF2-40B4-BE49-F238E27FC236}">
                <a16:creationId xmlns:a16="http://schemas.microsoft.com/office/drawing/2014/main" id="{BFBC175B-2D93-89D1-B7E8-6E295B1D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7818"/>
            <a:ext cx="5842000" cy="4381500"/>
          </a:xfrm>
          <a:prstGeom prst="rect">
            <a:avLst/>
          </a:prstGeom>
        </p:spPr>
      </p:pic>
      <p:pic>
        <p:nvPicPr>
          <p:cNvPr id="7" name="Picture 6" descr="A close-up of a black and white image&#10;&#10;AI-generated content may be incorrect.">
            <a:extLst>
              <a:ext uri="{FF2B5EF4-FFF2-40B4-BE49-F238E27FC236}">
                <a16:creationId xmlns:a16="http://schemas.microsoft.com/office/drawing/2014/main" id="{D2BA0008-70BF-E341-9A8D-18B66972C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171" y="1792888"/>
            <a:ext cx="5842000" cy="4381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DB5443-3019-AEDC-98A0-2380A0C6E6E9}"/>
              </a:ext>
            </a:extLst>
          </p:cNvPr>
          <p:cNvCxnSpPr/>
          <p:nvPr/>
        </p:nvCxnSpPr>
        <p:spPr>
          <a:xfrm>
            <a:off x="5128724" y="4136716"/>
            <a:ext cx="1214203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16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F855-E3C9-94F6-0F9E-2961345D5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4FF87-6BB3-1D2C-20B8-49A77D7DB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66" y="2597290"/>
            <a:ext cx="9718943" cy="10303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210F16-0E6E-BD56-A456-68690B9BB8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1010" y="5108125"/>
                <a:ext cx="9327075" cy="11374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000" dirty="0"/>
                  <a:t>Factor of 1.5 different (~132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/>
                  <a:t>)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210F16-0E6E-BD56-A456-68690B9BB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010" y="5108125"/>
                <a:ext cx="9327075" cy="1137494"/>
              </a:xfrm>
              <a:prstGeom prst="rect">
                <a:avLst/>
              </a:prstGeom>
              <a:blipFill>
                <a:blip r:embed="rId3"/>
                <a:stretch>
                  <a:fillRect l="-2177" t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350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8851-FC5D-305B-2FC4-A103FE109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Step: Beam Divergence</a:t>
            </a:r>
          </a:p>
        </p:txBody>
      </p:sp>
      <p:pic>
        <p:nvPicPr>
          <p:cNvPr id="5" name="Picture 4" descr="A white paper on a black and white surface&#10;&#10;AI-generated content may be incorrect.">
            <a:extLst>
              <a:ext uri="{FF2B5EF4-FFF2-40B4-BE49-F238E27FC236}">
                <a16:creationId xmlns:a16="http://schemas.microsoft.com/office/drawing/2014/main" id="{2A3ECD89-1CDC-93F0-96B8-D884984AB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9276" y="2137092"/>
            <a:ext cx="4881380" cy="36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02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201</Words>
  <Application>Microsoft Macintosh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Office Theme</vt:lpstr>
      <vt:lpstr>Optics Transmission Update</vt:lpstr>
      <vt:lpstr>Importance of Exposure</vt:lpstr>
      <vt:lpstr>Exposure Test</vt:lpstr>
      <vt:lpstr>Results</vt:lpstr>
      <vt:lpstr>Summary</vt:lpstr>
      <vt:lpstr>Positioning Test</vt:lpstr>
      <vt:lpstr>Off Center Blur</vt:lpstr>
      <vt:lpstr>Yikes</vt:lpstr>
      <vt:lpstr>Next Step: Beam Divergence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Erickson, Cameron Blake</dc:creator>
  <cp:lastModifiedBy>Erickson, Cameron Blake</cp:lastModifiedBy>
  <cp:revision>8</cp:revision>
  <dcterms:created xsi:type="dcterms:W3CDTF">2025-10-22T20:48:36Z</dcterms:created>
  <dcterms:modified xsi:type="dcterms:W3CDTF">2025-10-22T21:57:36Z</dcterms:modified>
</cp:coreProperties>
</file>